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71" r:id="rId2"/>
    <p:sldId id="272" r:id="rId3"/>
    <p:sldId id="273" r:id="rId4"/>
    <p:sldId id="276" r:id="rId5"/>
    <p:sldId id="296" r:id="rId6"/>
    <p:sldId id="304" r:id="rId7"/>
    <p:sldId id="305" r:id="rId8"/>
    <p:sldId id="306" r:id="rId9"/>
    <p:sldId id="308" r:id="rId10"/>
    <p:sldId id="309" r:id="rId11"/>
    <p:sldId id="310" r:id="rId12"/>
    <p:sldId id="277" r:id="rId13"/>
    <p:sldId id="300" r:id="rId14"/>
    <p:sldId id="301" r:id="rId15"/>
    <p:sldId id="302" r:id="rId16"/>
    <p:sldId id="303" r:id="rId17"/>
    <p:sldId id="313" r:id="rId18"/>
    <p:sldId id="311" r:id="rId19"/>
    <p:sldId id="314" r:id="rId20"/>
    <p:sldId id="315" r:id="rId21"/>
    <p:sldId id="316" r:id="rId22"/>
    <p:sldId id="317" r:id="rId23"/>
    <p:sldId id="275" r:id="rId24"/>
    <p:sldId id="312" r:id="rId25"/>
    <p:sldId id="295" r:id="rId26"/>
    <p:sldId id="299" r:id="rId27"/>
    <p:sldId id="298" r:id="rId28"/>
    <p:sldId id="297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88" r:id="rId38"/>
    <p:sldId id="274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</p:sldIdLst>
  <p:sldSz cx="14630400" cy="8229600"/>
  <p:notesSz cx="8229600" cy="146304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ter" panose="02000503000000020004" pitchFamily="2" charset="0"/>
      <p:regular r:id="rId53"/>
      <p:bold r:id="rId54"/>
      <p:italic r:id="rId55"/>
      <p:boldItalic r:id="rId56"/>
    </p:embeddedFont>
    <p:embeddedFont>
      <p:font typeface="Inter Bold" panose="02000503000000020004" pitchFamily="2" charset="0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" clrIdx="0">
    <p:extLst>
      <p:ext uri="{19B8F6BF-5375-455C-9EA6-DF929625EA0E}">
        <p15:presenceInfo xmlns:p15="http://schemas.microsoft.com/office/powerpoint/2012/main" userId="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4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sv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svg"/><Relationship Id="rId5" Type="http://schemas.openxmlformats.org/officeDocument/2006/relationships/image" Target="../media/image49.svg"/><Relationship Id="rId4" Type="http://schemas.openxmlformats.org/officeDocument/2006/relationships/image" Target="../media/image48.sv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svg"/><Relationship Id="rId4" Type="http://schemas.openxmlformats.org/officeDocument/2006/relationships/image" Target="../media/image54.svg"/><Relationship Id="rId9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svg"/><Relationship Id="rId5" Type="http://schemas.openxmlformats.org/officeDocument/2006/relationships/image" Target="../media/image61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0511" y="753785"/>
            <a:ext cx="6449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851553" y="1393269"/>
            <a:ext cx="692729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Cleaning, Analysis &amp; Visualization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21190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October 26, 2023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1342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Adham Osama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1077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3 for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DEPI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60211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86739"/>
            <a:ext cx="453628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5949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Leader: Data Cleaning, Presentation, Power BI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4386739"/>
            <a:ext cx="453628" cy="453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545949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 Specialist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12669"/>
            <a:ext cx="453628" cy="453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718542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BI, Excel Data Management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6112669"/>
            <a:ext cx="453628" cy="4536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7428548" y="718542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Implementation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73" y="1728439"/>
            <a:ext cx="1455845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387716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48543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 Uncleaned</a:t>
            </a:r>
          </a:p>
        </p:txBody>
      </p:sp>
    </p:spTree>
    <p:extLst>
      <p:ext uri="{BB962C8B-B14F-4D97-AF65-F5344CB8AC3E}">
        <p14:creationId xmlns:p14="http://schemas.microsoft.com/office/powerpoint/2010/main" val="267202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531138"/>
            <a:ext cx="6594634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Preparation (Power Query)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5918" y="117443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presented several challenges that required extensive data cleaning and preparation. Using Power Query, we performed the following key tasks: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5918" y="151638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placeholder characters (underscores, special symbols)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75918" y="176105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data type inconsistencies (Age column mixed formats)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75918" y="200572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in loan types and occupation fields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75918" y="225040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credit history age format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75918" y="2495074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numeric columns that were stored as text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75918" y="273974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and transformed data across multiple tables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75918" y="3081695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benefits of using Power Query for this process are clear: it provides an automated, repeatable, and highly efficient data transformation process.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98" y="3423642"/>
            <a:ext cx="5907405" cy="468939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776619" y="5261812"/>
            <a:ext cx="1061604" cy="97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Transformation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820962" y="3631107"/>
            <a:ext cx="1579325" cy="72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Raw, inconsistent data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20962" y="4428388"/>
            <a:ext cx="1579325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Missing, messy values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188528" y="3849442"/>
            <a:ext cx="1579325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Clean, structured data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88528" y="4403979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analysis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188528" y="7052056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188528" y="7363848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data types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820962" y="6857860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820962" y="7169652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placeholders and noise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8390602" y="5392760"/>
            <a:ext cx="1613849" cy="24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390602" y="5704552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formats and cases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4610256" y="5280018"/>
            <a:ext cx="1613849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engine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4610256" y="5834555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Transformations and steps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9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9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13595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1728439"/>
            <a:ext cx="14608097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DimAccount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1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2269391"/>
            <a:ext cx="14608097" cy="541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</a:t>
            </a:r>
          </a:p>
        </p:txBody>
      </p:sp>
    </p:spTree>
    <p:extLst>
      <p:ext uri="{BB962C8B-B14F-4D97-AF65-F5344CB8AC3E}">
        <p14:creationId xmlns:p14="http://schemas.microsoft.com/office/powerpoint/2010/main" val="1114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68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77233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3, a collaborative group of data analysts specializing in financial data analysis and visualization. This project focuses on analyzing credit score data to identify patterns and trends in customer financial behavior.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79589"/>
            <a:ext cx="63663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credit score factors is crucial for: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4039314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4039314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131094" y="4285178"/>
            <a:ext cx="36783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Informed Lending Decisions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1094" y="4750951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financial institutions to make data-driven lending decisions, reducing risk and optimizing portfolios.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5901809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5901809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1094" y="6147673"/>
            <a:ext cx="3415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Financial Health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31094" y="6613446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Assisting customers in understanding and improving their credit scores, leading to better financial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4966" y="1728439"/>
            <a:ext cx="1037514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</a:t>
            </a:r>
            <a:r>
              <a:rPr lang="en-US" sz="3600" dirty="0" err="1"/>
              <a:t>Cont</a:t>
            </a: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986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0426" y="1728439"/>
            <a:ext cx="460422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</a:t>
            </a:r>
          </a:p>
        </p:txBody>
      </p:sp>
    </p:spTree>
    <p:extLst>
      <p:ext uri="{BB962C8B-B14F-4D97-AF65-F5344CB8AC3E}">
        <p14:creationId xmlns:p14="http://schemas.microsoft.com/office/powerpoint/2010/main" val="196879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1455" y="1728439"/>
            <a:ext cx="1158216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40785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Dashboards</a:t>
            </a:r>
            <a:endParaRPr lang="en-US" sz="3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506538"/>
            <a:ext cx="2607350" cy="14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credit score analysis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KPIs: average credit score, payment behavior trends, income distribution, risk segmentation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 by demographics and time periods</a:t>
            </a:r>
            <a:endParaRPr lang="en-US" sz="1250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021" y="854936"/>
            <a:ext cx="3891908" cy="2155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Dashboard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14379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storytelling visualization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14379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credit score journey and comparative analysis across customer segments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14379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risk assessment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96312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93790" y="55980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9076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42378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793790" y="70587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stakeholders to make data-driven decisions quickly and efficiently.</a:t>
            </a:r>
            <a:endParaRPr lang="en-US" sz="1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457622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09266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92450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52126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transform raw financial data using Power Query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247442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521268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74256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credit score trends and key financial metrics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670613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2126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7427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dashboards using Power BI and Tableau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24270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500610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patterns in customer financial behavior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247442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060" y="5006102"/>
            <a:ext cx="340162" cy="3401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74256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actionable insights for credit risk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1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1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1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4630400" cy="82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1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56" y="0"/>
            <a:ext cx="145996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1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743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 and statistical analysis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transformation, and preparation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business intelligence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visualization and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481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1215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3543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 for quick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7965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checks and data validation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74200"/>
            <a:ext cx="4196358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Phase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35718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comprehensive data model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3776" y="43769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DAX measures for key metrics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51820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interactive slicers and filters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43776" y="59871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core visualizations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834039"/>
            <a:ext cx="41963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2741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948" y="32317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chart creation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948" y="36739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dashboards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41161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visual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32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 one, emphasizing the progressive nature of the analysis from basic exploration to advanced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4342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utilizes four primary datasets, each providing crucial information for a comprehensive credit score analysis. These datasets are interconnected, forming a holistic view of customer financial behavior.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66" y="2041684"/>
            <a:ext cx="5726549" cy="3874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0195" y="3558015"/>
            <a:ext cx="1042734" cy="7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Relationships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38600" y="4565117"/>
            <a:ext cx="1551254" cy="476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Dim_Customer_Uncleaned.csv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38600" y="5109798"/>
            <a:ext cx="1551254" cy="57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customer demographics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3203" y="4660489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Dim_Time_Uncleaned.csv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03203" y="5205170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rows; time reference table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03203" y="2148628"/>
            <a:ext cx="1551253" cy="7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Fact_Monthly_Records_Uncleaned.csv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03203" y="2931738"/>
            <a:ext cx="1551253" cy="5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148,749 rows; central transactional fact table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348535" y="2363082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Dim_Account_Uncleaned.csv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348535" y="2907763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account-level details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93790" y="608159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working with this data presented several key challenges: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3790" y="64831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93790" y="67704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data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70577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 characters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734508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Dirty data requiring extensive cleaning</a:t>
            </a:r>
            <a:endParaRPr lang="en-US" sz="11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863"/>
            <a:ext cx="4802267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Findings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1489710"/>
            <a:ext cx="423267" cy="423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2124551"/>
            <a:ext cx="25436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Distribution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0218" y="2490668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"Good" credit category, with clear patterns in score ranges. This highlights an opportunity to identify target segments for credit improvement programs.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928" y="1489710"/>
            <a:ext cx="423267" cy="423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0928" y="2124551"/>
            <a:ext cx="2391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 vs Credit Score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0928" y="2490668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strong positive correlation between annual income and credit score ratings. Financial institutions can leverage income data for more precise lending decisions.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3641884"/>
            <a:ext cx="423267" cy="423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0218" y="4276725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Impact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0218" y="4642842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delayed payments show significantly lower credit scores. Implementing early warning systems for payment delinquency can help mitigate risk.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928" y="3641884"/>
            <a:ext cx="423267" cy="423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0928" y="4276725"/>
            <a:ext cx="22292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Debt-to-Income Ratio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20928" y="4642842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outstanding debt relative to income correlates with poor credit scores. This suggests offering debt consolidation or financial counseling to at-risk customers.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18" y="5794058"/>
            <a:ext cx="423267" cy="423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0218" y="6428899"/>
            <a:ext cx="2208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History Length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0218" y="6795016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credit history generally leads to better credit scores. It is crucial to educate new borrowers on the importance of establishing and maintaining credit responsibly.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928" y="5794058"/>
            <a:ext cx="423267" cy="4232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0928" y="642889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Diversity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20928" y="6795016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multiple account types tend to have more stable credit scores. Encouraging responsible diversification of credit products can lead to better financial health.</a:t>
            </a:r>
            <a:endParaRPr lang="en-US" sz="13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70541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485781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8" y="1802249"/>
            <a:ext cx="221099" cy="221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146" y="1633180"/>
            <a:ext cx="30864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Early Warning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46146" y="1951911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payment behavior patterns to identify at-risk customers before defaults occur. This proactively mitigates risk and improves loan portfolio health.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90" y="2502456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9030" y="2517696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2834164"/>
            <a:ext cx="221099" cy="221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46146" y="2665095"/>
            <a:ext cx="35647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 Income-Based Lending Models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546146" y="298382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income correlation insights to create more accurate risk assessment frameworks, leading to better lending decisions and reduced default rates.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53437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9030" y="354961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528" y="3866078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46146" y="3697010"/>
            <a:ext cx="317658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Financial Education Programs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546146" y="4015740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 with shorter credit histories to improve long-term creditworthiness, fostering responsible financial habits and customer loyalty.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3790" y="4566285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09030" y="4581525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897993"/>
            <a:ext cx="221099" cy="2210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46146" y="4728924"/>
            <a:ext cx="313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Debt Management Services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546146" y="504765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counseling and consolidation options for high debt-to-income ratio customers, helping them manage debt and maintain credit stability.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559820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9030" y="561344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28" y="5929908"/>
            <a:ext cx="221099" cy="2210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46146" y="5760839"/>
            <a:ext cx="24553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Diversify Product Offerings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546146" y="6079569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responsible use of multiple credit products to improve customer stability, which can lead to stronger financial relationships and cross-selling opportunities.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630114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809030" y="6645354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528" y="6961823"/>
            <a:ext cx="221099" cy="22109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46146" y="6792754"/>
            <a:ext cx="28935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Dynamic Risk Pricing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546146" y="7111484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interest rates based on real-time credit behavior analytics, ensuring fair pricing and effective risk management.</a:t>
            </a:r>
            <a:endParaRPr lang="en-US" sz="11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811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Credit Scoring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analysis reveals that traditional credit assessment methods miss critical behavioral patterns, creating both unnecessary risk and missed opportunities for financial institutions.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mixed credit tiers, but income alone doesn't predict creditworthiness effectively.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identify high-quality borrowers hidden within standard credit segments while minimizing default risk?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243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credit scoring enables smarter lending decisions, reduces portfolio risk, and unlocks new revenue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733"/>
            <a:ext cx="572512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 &amp; Contributions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5" y="1591508"/>
            <a:ext cx="8769429" cy="404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9612" y="1925835"/>
            <a:ext cx="3050628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Project Outcome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99531" y="3823402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99531" y="4176779"/>
            <a:ext cx="1477091" cy="8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leader; data cleaning, Visualization, Insights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3" y="3285847"/>
            <a:ext cx="371718" cy="371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53512" y="4045332"/>
            <a:ext cx="1477090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853512" y="4673830"/>
            <a:ext cx="1477090" cy="220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006" y="3289209"/>
            <a:ext cx="371718" cy="3717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0931" y="4108916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480931" y="4737413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,PowerBI visualizations expert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617" y="3559897"/>
            <a:ext cx="371719" cy="3717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81894" y="4336960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681894" y="4690337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,Excel ,PowerBI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017" y="3540333"/>
            <a:ext cx="371718" cy="3717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893713"/>
            <a:ext cx="36992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Benefits</a:t>
            </a:r>
            <a:endParaRPr lang="en-US" sz="2650" dirty="0"/>
          </a:p>
        </p:txBody>
      </p:sp>
      <p:sp>
        <p:nvSpPr>
          <p:cNvPr id="18" name="Text 11"/>
          <p:cNvSpPr/>
          <p:nvPr/>
        </p:nvSpPr>
        <p:spPr>
          <a:xfrm>
            <a:off x="793790" y="65741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expertise in different tools created comprehensive analysis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69058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perspectives improved problem-solving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72375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workload enabled thorough exploration of the dataset</a:t>
            </a:r>
            <a:endParaRPr lang="en-US" sz="13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740"/>
            <a:ext cx="443710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Limitations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09011"/>
            <a:ext cx="3180636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Challenges Faced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143482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143482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3061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683907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missing values, inconsistent formats, and placeholder characters required significant cleaning effort.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3465433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8550" y="3465433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02149" y="3628072"/>
            <a:ext cx="231909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Dataset Complexity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02149" y="4005858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148,749 records across multiple tables demanded careful memory and performance optimization.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4787384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8550" y="4787384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149" y="49500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Integration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02149" y="5327809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Coordinating analysis across Excel, Power Query, Power BI, and Tableau required workflow synchronization.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109335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6109335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02149" y="6271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Constraints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02149" y="6649760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thorough analysis with project deadlines while ensuring quality deliverables.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2604" y="1609011"/>
            <a:ext cx="47170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Challenges Were Overcome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02604" y="2143482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87364" y="2143482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710964" y="2306122"/>
            <a:ext cx="23136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Systematic Data Cleaning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10964" y="2683907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data cleaning approach using Power Query automation.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502604" y="3229689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87364" y="3229689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710964" y="339232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710964" y="3770114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 to divide complex tasks efficiently.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02604" y="4315897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487364" y="4315897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710964" y="4478536"/>
            <a:ext cx="27530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 Process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710964" y="4856321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process to refine visualizations.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2604" y="5402104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87364" y="5402104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7710964" y="5564743"/>
            <a:ext cx="23368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Progress Reviews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0964" y="5942528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progress reviews to stay on track.</a:t>
            </a:r>
            <a:endParaRPr lang="en-US" sz="11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4247"/>
            <a:ext cx="48582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cleaned and analyzed 148,749+ financial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3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factors influencing credit scores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85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comprehensive interactive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27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financial institutions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544247"/>
            <a:ext cx="516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 Results Matter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7599521" y="3338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better risk assessment and lending decisions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7802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customers understand credit improvement pathways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585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financial inclusion through data-driven insights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98003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credit analysis empowers both financial institutions and customers to make informed decisions, ultimately promoting financial health and stability.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724882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329743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6505" y="1195498"/>
            <a:ext cx="5106563" cy="67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/>
              <a:t>Thank you for your attention!</a:t>
            </a:r>
            <a:br>
              <a:rPr lang="en-US" sz="3000" dirty="0"/>
            </a:br>
            <a:r>
              <a:rPr lang="en-US" sz="3000" dirty="0"/>
              <a:t>We welcome your questions and feedback.</a:t>
            </a:r>
          </a:p>
          <a:p>
            <a:r>
              <a:rPr lang="en-US" sz="3000" dirty="0"/>
              <a:t>For follow-up, </a:t>
            </a:r>
            <a:br>
              <a:rPr lang="en-US" sz="3000" dirty="0"/>
            </a:br>
            <a:r>
              <a:rPr lang="en-US" sz="3000" dirty="0"/>
              <a:t>please reach out to our team:</a:t>
            </a:r>
          </a:p>
          <a:p>
            <a:r>
              <a:rPr lang="en-US" sz="3000" dirty="0"/>
              <a:t>Mark Ayman, Rawan Mahmoud,</a:t>
            </a:r>
            <a:br>
              <a:rPr lang="en-US" sz="3000" dirty="0"/>
            </a:br>
            <a:r>
              <a:rPr lang="en-US" sz="3000" dirty="0"/>
              <a:t>Jana Ehab, </a:t>
            </a:r>
            <a:r>
              <a:rPr lang="en-US" sz="3000" dirty="0" err="1"/>
              <a:t>Filopater</a:t>
            </a:r>
            <a:r>
              <a:rPr lang="en-US" sz="3000" dirty="0"/>
              <a:t> </a:t>
            </a:r>
            <a:r>
              <a:rPr lang="en-US" sz="3000" dirty="0" err="1"/>
              <a:t>Hosny</a:t>
            </a: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65" y="2190154"/>
            <a:ext cx="8701683" cy="595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6506" y="8401288"/>
            <a:ext cx="1339738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available for further discussion.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90777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619DC6-3141-4D12-B440-7536EDBDC3AB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6C0AC-33C5-4DBB-A960-1BDD172F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44"/>
            <a:ext cx="14630400" cy="5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66AE7-D685-4C0E-88CE-C35B236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059"/>
            <a:ext cx="14630400" cy="67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531EE-126E-4588-A69E-FE33265F57DE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Fact_Monthly_Records_Uncleaned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257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Customer Uncleaned</a:t>
            </a:r>
          </a:p>
        </p:txBody>
      </p:sp>
    </p:spTree>
    <p:extLst>
      <p:ext uri="{BB962C8B-B14F-4D97-AF65-F5344CB8AC3E}">
        <p14:creationId xmlns:p14="http://schemas.microsoft.com/office/powerpoint/2010/main" val="20070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Account Uncleaned</a:t>
            </a:r>
          </a:p>
        </p:txBody>
      </p:sp>
    </p:spTree>
    <p:extLst>
      <p:ext uri="{BB962C8B-B14F-4D97-AF65-F5344CB8AC3E}">
        <p14:creationId xmlns:p14="http://schemas.microsoft.com/office/powerpoint/2010/main" val="423552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1373</Words>
  <Application>Microsoft Office PowerPoint</Application>
  <PresentationFormat>Custom</PresentationFormat>
  <Paragraphs>217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Inter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Mark</dc:creator>
  <cp:lastModifiedBy>Mark</cp:lastModifiedBy>
  <cp:revision>9</cp:revision>
  <dcterms:created xsi:type="dcterms:W3CDTF">2025-11-21T16:07:03Z</dcterms:created>
  <dcterms:modified xsi:type="dcterms:W3CDTF">2025-11-30T21:56:05Z</dcterms:modified>
</cp:coreProperties>
</file>